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3" autoAdjust="0"/>
  </p:normalViewPr>
  <p:slideViewPr>
    <p:cSldViewPr>
      <p:cViewPr>
        <p:scale>
          <a:sx n="100" d="100"/>
          <a:sy n="100" d="100"/>
        </p:scale>
        <p:origin x="-1848" y="3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B58F1-A833-4A94-9AC7-94D86B96F8EE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EAE7-2EFB-4116-816B-6C94E899FF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9483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1EAE7-2EFB-4116-816B-6C94E899FFA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2494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8985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63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651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24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595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20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204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3456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561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301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72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B9AF5-1ABD-4C9E-8C4C-55284220ED61}" type="datetimeFigureOut">
              <a:rPr lang="cs-CZ" smtClean="0"/>
              <a:t>11.9.2013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F9689-E9AE-4279-BBB8-81DDB248DA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266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42900" y="2133601"/>
            <a:ext cx="6172200" cy="6398839"/>
          </a:xfrm>
        </p:spPr>
        <p:txBody>
          <a:bodyPr>
            <a:normAutofit fontScale="25000" lnSpcReduction="20000"/>
          </a:bodyPr>
          <a:lstStyle/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pPr marL="0" indent="0">
              <a:buNone/>
            </a:pPr>
            <a:r>
              <a:rPr lang="cs-CZ" sz="6400" b="1" dirty="0" smtClean="0">
                <a:solidFill>
                  <a:schemeClr val="accent3">
                    <a:lumMod val="50000"/>
                  </a:schemeClr>
                </a:solidFill>
              </a:rPr>
              <a:t>HANTÁLY </a:t>
            </a:r>
            <a:r>
              <a:rPr lang="cs-CZ" sz="6400" b="1" dirty="0">
                <a:solidFill>
                  <a:schemeClr val="accent3">
                    <a:lumMod val="50000"/>
                  </a:schemeClr>
                </a:solidFill>
              </a:rPr>
              <a:t>a.s. řeší otázku třídění a  likvidace biologicky rozložitelného komunálního odpadu    ( BRKO) již od roku 2008. Společně s Dobrovolným svazkem obcí čistý jihovýchod je připraven projekt komplexního nakládání s tímto odpadem. </a:t>
            </a:r>
            <a:r>
              <a:rPr lang="cs-CZ" sz="6400" dirty="0"/>
              <a:t>Projekt, který řeší vybudování centrální kompostárny ve Velkých Pavlovicích, pořízení svozových vozidel a speciálních sběrových </a:t>
            </a:r>
            <a:r>
              <a:rPr lang="cs-CZ" sz="6400" dirty="0" smtClean="0"/>
              <a:t>nádob, byl </a:t>
            </a:r>
            <a:r>
              <a:rPr lang="cs-CZ" sz="6400" dirty="0"/>
              <a:t>finančně podpořen z Operačního programu životního prostředí celkovou částkou 35 mil. Kč</a:t>
            </a:r>
            <a:r>
              <a:rPr lang="cs-CZ" sz="6400" dirty="0" smtClean="0"/>
              <a:t>.</a:t>
            </a:r>
          </a:p>
          <a:p>
            <a:endParaRPr lang="cs-CZ" sz="6400" dirty="0"/>
          </a:p>
          <a:p>
            <a:pPr marL="0" indent="0">
              <a:buNone/>
            </a:pPr>
            <a:r>
              <a:rPr lang="cs-CZ" sz="6400" b="1" dirty="0">
                <a:solidFill>
                  <a:schemeClr val="accent3">
                    <a:lumMod val="50000"/>
                  </a:schemeClr>
                </a:solidFill>
              </a:rPr>
              <a:t>Proč separovat bioodpad?</a:t>
            </a:r>
            <a:r>
              <a:rPr lang="cs-CZ" sz="64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lvl="0"/>
            <a:r>
              <a:rPr lang="cs-CZ" sz="6400" b="1" dirty="0" smtClean="0"/>
              <a:t>Environmentální </a:t>
            </a:r>
            <a:r>
              <a:rPr lang="cs-CZ" sz="6400" b="1" dirty="0"/>
              <a:t>důvody:</a:t>
            </a:r>
            <a:r>
              <a:rPr lang="cs-CZ" sz="6400" dirty="0"/>
              <a:t> bioodpady, které se podaří oddělit, jsou na odborně provozované kompostárně přeměněny na humusové látky vhodné k náhradě průmyslových hnojiv. Kompost je možno využívat pro zemědělskou činnost, tvorbu a údržbu veřejné zeleně atd. </a:t>
            </a:r>
          </a:p>
          <a:p>
            <a:pPr lvl="0"/>
            <a:r>
              <a:rPr lang="cs-CZ" sz="6400" b="1" dirty="0"/>
              <a:t>Legislativní důvody:</a:t>
            </a:r>
            <a:r>
              <a:rPr lang="cs-CZ" sz="6400" dirty="0"/>
              <a:t> povinné zavedení systému nakládání s bioodpadem předpokládá i nově připravovaný </a:t>
            </a:r>
            <a:r>
              <a:rPr lang="cs-CZ" sz="6400" dirty="0" smtClean="0"/>
              <a:t>zákon </a:t>
            </a:r>
            <a:r>
              <a:rPr lang="cs-CZ" sz="6400" dirty="0"/>
              <a:t>o odpadech.</a:t>
            </a:r>
          </a:p>
          <a:p>
            <a:pPr lvl="0"/>
            <a:r>
              <a:rPr lang="cs-CZ" sz="6400" b="1" dirty="0"/>
              <a:t>Ekonomické důvody:</a:t>
            </a:r>
            <a:r>
              <a:rPr lang="cs-CZ" sz="6400" dirty="0"/>
              <a:t> kompostování je již nyní levnější než skládkování. V příštích letech se dá předpokládat ještě výraznější zvyšování rozdílu mezi náklady na skládkování a kompostování</a:t>
            </a:r>
            <a:r>
              <a:rPr lang="cs-CZ" sz="6400" dirty="0" smtClean="0"/>
              <a:t>.</a:t>
            </a:r>
            <a:endParaRPr lang="cs-CZ" sz="6400" dirty="0"/>
          </a:p>
        </p:txBody>
      </p:sp>
      <p:sp>
        <p:nvSpPr>
          <p:cNvPr id="6" name="Nadpis 3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solidFill>
            <a:srgbClr val="9BBB59">
              <a:lumMod val="40000"/>
              <a:lumOff val="60000"/>
            </a:srgbClr>
          </a:solidFill>
          <a:ln>
            <a:noFill/>
          </a:ln>
        </p:spPr>
        <p:txBody>
          <a:bodyPr vert="horz" lIns="104306" tIns="52153" rIns="104306" bIns="52153" rtlCol="0" anchor="ctr">
            <a:normAutofit/>
          </a:bodyPr>
          <a:lstStyle>
            <a:lvl1pPr algn="ctr" defTabSz="1043056" rtl="0" eaLnBrk="1" latinLnBrk="0" hangingPunct="1">
              <a:spcBef>
                <a:spcPct val="0"/>
              </a:spcBef>
              <a:buNone/>
              <a:defRPr sz="5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1" i="0" u="sng" strike="noStrike" kern="1200" cap="none" spc="0" normalizeH="0" baseline="0" noProof="0" dirty="0">
                <a:ln>
                  <a:solidFill>
                    <a:srgbClr val="92D050"/>
                  </a:solidFill>
                </a:ln>
                <a:solidFill>
                  <a:sysClr val="windowText" lastClr="00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INFO</a:t>
            </a:r>
            <a:r>
              <a:rPr kumimoji="0" lang="cs-CZ" sz="4400" b="1" i="0" u="sng" strike="noStrike" kern="1200" cap="none" spc="0" normalizeH="0" baseline="0" noProof="0" dirty="0">
                <a:ln>
                  <a:solidFill>
                    <a:srgbClr val="92D050"/>
                  </a:solidFill>
                </a:ln>
                <a:solidFill>
                  <a:sysClr val="windowText" lastClr="00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 SERVIS</a:t>
            </a:r>
          </a:p>
        </p:txBody>
      </p:sp>
      <p:pic>
        <p:nvPicPr>
          <p:cNvPr id="7" name="Picture 2" descr="http://www.email.cz/getAttachment?session=%1F%92no%10%3F%ECO%22%B9%11A9%85%B8%01%F5%E6%F5%0C%D0%2Cw%E1%A3%9A%E0%A8%F5%E6r%B2%09%7D.%AAA%24%F0%B8%08%039-%D1%F0W%D3%038V%18%0F%7EPl%21a-%AF%C06%5D%BC%F5%1C9%01%11%B5%B3%06%E2p%08%C0%0E%40S%5D%05p%99%23%A1N%A6%8C%E3%17%C91%A9%60%E84%D5%28%DC%FD%0D%13%A8%F3%E2%B5v%98%15%AB%8F%BE_%3DV%92%02%17l%3C%1D%8AEY%0FFH%ABH%FD%28%C82%04%91%CC%DA%DF%EB%E9M%F4%FD%1B0/f%D9%C7%5DS%DF%8EUDJ%AAY%EEpT%22%CF%85%DAvH%9E%F6%DE%A2%E6%97tQU%8C%27%B94%D3S%01%EEHP%C1%CF%04%B9%1E%BB%A0%AFO%90%BD%DB%15%BD%B0%D5%CA%8ELm%3B%A7v%12%2A%EC%88%98%FC%1F%D2%88V%28x%8DKz.Z%28%A2%CA%EC%96%CC%97%8E%C7%0B%C8%93%D4%C9%3A%29%17%14%F5%A3%10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524" y="504464"/>
            <a:ext cx="1026115" cy="971192"/>
          </a:xfrm>
          <a:prstGeom prst="rect">
            <a:avLst/>
          </a:prstGeom>
          <a:noFill/>
        </p:spPr>
      </p:pic>
      <p:pic>
        <p:nvPicPr>
          <p:cNvPr id="9" name="Picture 2" descr="http://www.email.cz/getAttachment?session=%1F%92no%10%3F%ECO%22%B9%11A9%85%B8%01%F5%E6%F5%0C%D0%2Cw%E1%A3%9A%E0%A8%F5%E6r%B2%09%7D.%AAA%24%F0%B8%08%039-%D1%F0W%D3%038V%18%0F%7EPl%21a-%AF%C06%5D%BC%F5%1C9%01%11%B5%B3%06%E2p%08%C0%0E%40S%5D%05p%99%23%A1N%A6%8C%E3%17%C91%A9%60%E84%D5%28%DC%FD%0D%13%A8%F3%E2%B5v%98%15%AB%8F%BE_%3DV%92%02%17l%3C%1D%8AEY%0FFH%ABH%FD%28%C82%04%91%CC%DA%DF%EB%E9M%F4%FD%1B0/f%D9%C7%5DS%DF%8EUDJ%AAY%EEpT%22%CF%85%DAvH%9E%F6%DE%A2%E6%97tQU%8C%27%B94%D3S%01%EEHP%C1%CF%04%B9%1E%BB%A0%AFO%90%BD%DB%15%BD%B0%D5%CA%8ELm%3B%A7v%12%2A%EC%88%98%FC%1F%D2%88V%28x%8DKz.Z%28%A2%CA%EC%96%CC%97%8E%C7%0B%C8%93%D4%C9%3A%29%17%14%F5%A3%10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3355" y="574513"/>
            <a:ext cx="1021182" cy="93610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2171733"/>
            <a:ext cx="2093119" cy="168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152" y="2330160"/>
            <a:ext cx="1319591" cy="1377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5459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88640" y="395536"/>
            <a:ext cx="6480720" cy="45243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chemeClr val="accent3">
                    <a:lumMod val="50000"/>
                  </a:schemeClr>
                </a:solidFill>
              </a:rPr>
              <a:t>Co je to vlastně BIOODPAD ?</a:t>
            </a:r>
            <a:endParaRPr lang="cs-CZ" sz="16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cs-CZ" sz="1600" dirty="0"/>
              <a:t>Bioodpad je organický odpad, který tvoří až 30 % komunálního odpadu z domácností. V současné době končí převážná část tohoto odpadu na skládce. Vhodným zpracováním  - kompostováním však lze získat z bioodpadu  kvalitní hnojivo, které je zdrojem živin a organické hmoty pro půdu</a:t>
            </a:r>
            <a:r>
              <a:rPr lang="cs-CZ" sz="1600" dirty="0" smtClean="0"/>
              <a:t>.</a:t>
            </a:r>
          </a:p>
          <a:p>
            <a:endParaRPr lang="cs-CZ" sz="1600" dirty="0"/>
          </a:p>
          <a:p>
            <a:r>
              <a:rPr lang="cs-CZ" sz="1600" b="1" dirty="0">
                <a:solidFill>
                  <a:schemeClr val="accent3">
                    <a:lumMod val="50000"/>
                  </a:schemeClr>
                </a:solidFill>
              </a:rPr>
              <a:t>Co tedy TŘÍDIT ? </a:t>
            </a:r>
            <a:r>
              <a:rPr lang="cs-CZ" sz="1600" b="1" dirty="0" smtClean="0">
                <a:solidFill>
                  <a:schemeClr val="accent3">
                    <a:lumMod val="50000"/>
                  </a:schemeClr>
                </a:solidFill>
              </a:rPr>
              <a:t>A co </a:t>
            </a:r>
            <a:r>
              <a:rPr lang="cs-CZ" sz="1600" b="1" dirty="0">
                <a:solidFill>
                  <a:schemeClr val="accent3">
                    <a:lumMod val="50000"/>
                  </a:schemeClr>
                </a:solidFill>
              </a:rPr>
              <a:t>je BIOODPAD?</a:t>
            </a:r>
            <a:endParaRPr lang="cs-CZ" sz="16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cs-CZ" sz="1600" dirty="0"/>
              <a:t>Z </a:t>
            </a:r>
            <a:r>
              <a:rPr lang="cs-CZ" sz="1600" dirty="0" smtClean="0"/>
              <a:t>domácností:  </a:t>
            </a:r>
            <a:r>
              <a:rPr lang="cs-CZ" sz="1600" b="1" dirty="0"/>
              <a:t>zbytky jídel rostlinného původu</a:t>
            </a:r>
            <a:r>
              <a:rPr lang="cs-CZ" sz="1600" dirty="0"/>
              <a:t>, </a:t>
            </a:r>
            <a:r>
              <a:rPr lang="cs-CZ" sz="1600" b="1" dirty="0"/>
              <a:t>zbytky ovoce a zeleniny včetně citrusových plodů, květiny a čajové sáčky, kávový odpad včetně</a:t>
            </a:r>
            <a:r>
              <a:rPr lang="cs-CZ" sz="1600" dirty="0"/>
              <a:t> </a:t>
            </a:r>
            <a:r>
              <a:rPr lang="cs-CZ" sz="1600" b="1" dirty="0"/>
              <a:t>filtrů a ubrousků</a:t>
            </a:r>
            <a:endParaRPr lang="cs-CZ" sz="1600" dirty="0"/>
          </a:p>
          <a:p>
            <a:r>
              <a:rPr lang="cs-CZ" sz="1600" dirty="0"/>
              <a:t>Ze </a:t>
            </a:r>
            <a:r>
              <a:rPr lang="cs-CZ" sz="1600" dirty="0" smtClean="0"/>
              <a:t>zahrad: </a:t>
            </a:r>
            <a:r>
              <a:rPr lang="cs-CZ" sz="1600" b="1" dirty="0"/>
              <a:t>tráva, plevel,</a:t>
            </a:r>
            <a:r>
              <a:rPr lang="cs-CZ" sz="1600" dirty="0"/>
              <a:t> </a:t>
            </a:r>
            <a:r>
              <a:rPr lang="cs-CZ" sz="1600" b="1" dirty="0"/>
              <a:t>košťály a celé</a:t>
            </a:r>
            <a:r>
              <a:rPr lang="cs-CZ" sz="1600" dirty="0"/>
              <a:t> </a:t>
            </a:r>
            <a:r>
              <a:rPr lang="cs-CZ" sz="1600" b="1" dirty="0"/>
              <a:t>rostliny, zbytky rostlin,</a:t>
            </a:r>
            <a:r>
              <a:rPr lang="cs-CZ" sz="1600" dirty="0"/>
              <a:t> </a:t>
            </a:r>
            <a:r>
              <a:rPr lang="cs-CZ" sz="1600" b="1" dirty="0"/>
              <a:t>listí, zemina z květináčů, seno a </a:t>
            </a:r>
            <a:r>
              <a:rPr lang="cs-CZ" sz="1600" b="1" dirty="0" smtClean="0"/>
              <a:t>sláma, piliny</a:t>
            </a:r>
          </a:p>
          <a:p>
            <a:endParaRPr lang="cs-CZ" sz="1600" dirty="0"/>
          </a:p>
          <a:p>
            <a:r>
              <a:rPr lang="cs-CZ" sz="1600" b="1" dirty="0">
                <a:solidFill>
                  <a:schemeClr val="accent3">
                    <a:lumMod val="50000"/>
                  </a:schemeClr>
                </a:solidFill>
              </a:rPr>
              <a:t>Co není bioodpad?</a:t>
            </a:r>
          </a:p>
          <a:p>
            <a:r>
              <a:rPr lang="cs-CZ" sz="1600" dirty="0"/>
              <a:t>zbytky jídel živočišného původu, plasty, sklo, kovy, kameny,  nebezpečný odpad, směsný komunální odpad, stavební odpad, zemina, textil, cigarety, popel a uhlí, jednorázové pleny, uhynulá zvířata</a:t>
            </a:r>
          </a:p>
        </p:txBody>
      </p:sp>
      <p:sp>
        <p:nvSpPr>
          <p:cNvPr id="5" name="Obdélník 4"/>
          <p:cNvSpPr/>
          <p:nvPr/>
        </p:nvSpPr>
        <p:spPr>
          <a:xfrm>
            <a:off x="3284984" y="4572000"/>
            <a:ext cx="33843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endParaRPr lang="cs-CZ" b="1" dirty="0" smtClean="0"/>
          </a:p>
          <a:p>
            <a:r>
              <a:rPr lang="cs-CZ" sz="1600" b="1" dirty="0" smtClean="0">
                <a:solidFill>
                  <a:schemeClr val="accent3">
                    <a:lumMod val="50000"/>
                  </a:schemeClr>
                </a:solidFill>
              </a:rPr>
              <a:t>DO </a:t>
            </a:r>
            <a:r>
              <a:rPr lang="cs-CZ" sz="1600" b="1" dirty="0">
                <a:solidFill>
                  <a:schemeClr val="accent3">
                    <a:lumMod val="50000"/>
                  </a:schemeClr>
                </a:solidFill>
              </a:rPr>
              <a:t>ČEHO </a:t>
            </a:r>
            <a:r>
              <a:rPr lang="cs-CZ" sz="1600" b="1" dirty="0" smtClean="0">
                <a:solidFill>
                  <a:schemeClr val="accent3">
                    <a:lumMod val="50000"/>
                  </a:schemeClr>
                </a:solidFill>
              </a:rPr>
              <a:t>třídit?</a:t>
            </a:r>
            <a:endParaRPr lang="cs-CZ" sz="16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cs-CZ" b="1" dirty="0"/>
              <a:t> </a:t>
            </a:r>
            <a:r>
              <a:rPr lang="cs-CZ" sz="1600" dirty="0" smtClean="0"/>
              <a:t>Pro </a:t>
            </a:r>
            <a:r>
              <a:rPr lang="cs-CZ" sz="1600" dirty="0"/>
              <a:t>sběr bioodpadu z domácností a zahrad budou sloužit </a:t>
            </a:r>
            <a:r>
              <a:rPr lang="cs-CZ" sz="1600" b="1" dirty="0"/>
              <a:t>speciální sběrové nádoby hnědé barvy označené samolepkou. </a:t>
            </a:r>
            <a:r>
              <a:rPr lang="cs-CZ" sz="1600" dirty="0"/>
              <a:t>Nádoby, které připomínají klasické „popelnice“ ,   jsou opatřeny provzdušňovacími otvory a roštem, což zajišťuje oddělení kapalné a tuhé části bioodpadu. Tím je omezeno  </a:t>
            </a:r>
            <a:r>
              <a:rPr lang="cs-CZ" sz="1600" dirty="0" smtClean="0"/>
              <a:t>zahnívání </a:t>
            </a:r>
            <a:r>
              <a:rPr lang="cs-CZ" sz="1600" dirty="0"/>
              <a:t>a vznik zápachu. Díky vysychání ztrácí bioodpad již v nádobě část své hmotnosti a uvolňuje tak prostor pro další materiál. </a:t>
            </a:r>
            <a:r>
              <a:rPr lang="cs-CZ" dirty="0"/>
              <a:t> 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88640" y="7543562"/>
            <a:ext cx="30963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Svoz je prováděn ve 14ti denním cyklu standardními svozovými auty upravenými tak, aby nedocházelo k vytékání tekutin uvolněných z bioodpadu.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20688" y="55081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8" y="5076056"/>
            <a:ext cx="1512168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85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60648" y="539552"/>
            <a:ext cx="6172200" cy="317384"/>
          </a:xfrm>
        </p:spPr>
        <p:txBody>
          <a:bodyPr>
            <a:normAutofit fontScale="90000"/>
          </a:bodyPr>
          <a:lstStyle/>
          <a:p>
            <a:pPr algn="l"/>
            <a:r>
              <a:rPr lang="cs-CZ" sz="1800" b="1" dirty="0" smtClean="0"/>
              <a:t/>
            </a:r>
            <a:br>
              <a:rPr lang="cs-CZ" sz="1800" b="1" dirty="0" smtClean="0"/>
            </a:br>
            <a:r>
              <a:rPr lang="cs-CZ" sz="1800" b="1" dirty="0"/>
              <a:t/>
            </a:r>
            <a:br>
              <a:rPr lang="cs-CZ" sz="1800" b="1" dirty="0"/>
            </a:br>
            <a:r>
              <a:rPr lang="cs-CZ" sz="1800" b="1" dirty="0" smtClean="0"/>
              <a:t/>
            </a:r>
            <a:br>
              <a:rPr lang="cs-CZ" sz="1800" b="1" dirty="0" smtClean="0"/>
            </a:br>
            <a:r>
              <a:rPr lang="cs-CZ" sz="1800" b="1" dirty="0"/>
              <a:t/>
            </a:r>
            <a:br>
              <a:rPr lang="cs-CZ" sz="1800" b="1" dirty="0"/>
            </a:br>
            <a:r>
              <a:rPr lang="cs-CZ" sz="1800" b="1" dirty="0" smtClean="0">
                <a:solidFill>
                  <a:schemeClr val="accent3">
                    <a:lumMod val="75000"/>
                  </a:schemeClr>
                </a:solidFill>
              </a:rPr>
              <a:t>Co se děje s bioodpadem dál?</a:t>
            </a:r>
            <a:r>
              <a:rPr lang="cs-CZ" sz="18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cs-CZ" sz="18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cs-CZ" dirty="0" smtClean="0"/>
              <a:t> 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42900" y="827585"/>
            <a:ext cx="6172200" cy="7340634"/>
          </a:xfrm>
        </p:spPr>
        <p:txBody>
          <a:bodyPr/>
          <a:lstStyle/>
          <a:p>
            <a:r>
              <a:rPr lang="cs-CZ" sz="1600" dirty="0"/>
              <a:t>Bioodpad bude svážen ve 14ti denních intervalech na centrální kompostárnu do Velkých Pavlovic. Kompostování bude probíhat v pásových hromadách na volné vodohospodářsky zabezpečené ploše. </a:t>
            </a:r>
          </a:p>
          <a:p>
            <a:r>
              <a:rPr lang="cs-CZ" sz="1600" dirty="0"/>
              <a:t>Vzniklý kompost bude možno využít zpět pro potřeby obce.</a:t>
            </a:r>
          </a:p>
          <a:p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870" y="2482772"/>
            <a:ext cx="2124075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232764" y="4788024"/>
            <a:ext cx="6212285" cy="33855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ctr">
              <a:buFont typeface="Arial" pitchFamily="34" charset="0"/>
              <a:buChar char="•"/>
            </a:pPr>
            <a:r>
              <a:rPr lang="cs-CZ" sz="1600" dirty="0" smtClean="0">
                <a:solidFill>
                  <a:schemeClr val="accent3">
                    <a:lumMod val="50000"/>
                  </a:schemeClr>
                </a:solidFill>
              </a:rPr>
              <a:t>TŘIĎME BIOODPAD,  VRAŤME PŘÍRODĚ CO JÍ PATŘÍ!</a:t>
            </a:r>
            <a:endParaRPr lang="cs-CZ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72979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109</Words>
  <Application>Microsoft Office PowerPoint</Application>
  <PresentationFormat>Předvádění na obrazovce (4:3)</PresentationFormat>
  <Paragraphs>43</Paragraphs>
  <Slides>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systému Office</vt:lpstr>
      <vt:lpstr>INFO SERVIS</vt:lpstr>
      <vt:lpstr>Prezentace aplikace PowerPoint</vt:lpstr>
      <vt:lpstr>    Co se děje s bioodpadem dál?  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SERVIS</dc:title>
  <dc:creator>Jana Krutakova</dc:creator>
  <cp:lastModifiedBy>Jana Krutakova</cp:lastModifiedBy>
  <cp:revision>17</cp:revision>
  <dcterms:created xsi:type="dcterms:W3CDTF">2013-05-23T12:07:57Z</dcterms:created>
  <dcterms:modified xsi:type="dcterms:W3CDTF">2013-09-11T08:33:36Z</dcterms:modified>
</cp:coreProperties>
</file>